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77" r:id="rId5"/>
    <p:sldId id="263" r:id="rId6"/>
    <p:sldId id="259" r:id="rId7"/>
    <p:sldId id="258" r:id="rId8"/>
    <p:sldId id="260" r:id="rId9"/>
    <p:sldId id="265" r:id="rId10"/>
    <p:sldId id="276" r:id="rId11"/>
    <p:sldId id="274" r:id="rId12"/>
    <p:sldId id="278" r:id="rId13"/>
    <p:sldId id="279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75" r:id="rId2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0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D5949C-47A9-4D2C-8FDF-63D1DDD2435E}" type="datetime1">
              <a:rPr lang="pt-BR" smtClean="0"/>
              <a:t>07/06/2023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56CFAD-C154-4C9C-AD01-665A505506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g>
</file>

<file path=ppt/media/image12.jpg>
</file>

<file path=ppt/media/image13.jpeg>
</file>

<file path=ppt/media/image14.jpg>
</file>

<file path=ppt/media/image2.sv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397CF-FAE3-4352-9197-07AB04B62F93}" type="datetime1">
              <a:rPr lang="pt-BR" smtClean="0"/>
              <a:pPr/>
              <a:t>07/06/2023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B62BC0-7DC4-4569-951D-2BB9475345C6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7961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8098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672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586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4023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6045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244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4723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827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67042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848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5B62BC0-7DC4-4569-951D-2BB9475345C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1860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07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961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46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4557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644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1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442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910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oportunidades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2" name="Espaço Reservado para Texto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Imagem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6" name="Espaço Reservado para Data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7" name="Espaço Reservado para Rodapé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8" name="Espaço Reservado para o Número do Slide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rtlCol="0"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Elemento gráfico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 rtlCol="0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égia de Cres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9" name="Espaço Reservado para Texto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Data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27" name="Espaço Reservado para Rodapé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8" name="Espaço Reservado para o Número do Slide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4" name="Espaço Reservado para Texto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0" name="Espaço Reservado para Conteúdo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7" name="Espaço Reservado para Conteúdo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o de ação de dois a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Conector Reto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to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Conector Reto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to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to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8" name="Espaço Reservado para Texto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9" name="Espaço Reservado para Texto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0" name="Espaço Reservado para Texto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6" name="Espaço Reservado para Texto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8" name="Espaço Reservado para Texto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1" name="Espaço Reservado para Texto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1" name="Espaço Reservado para Texto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2" name="Espaço Reservado para Texto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3" name="Espaço Reservado para Texto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7" name="Espaço Reservado para Texto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32" name="Espaço Reservado para Texto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4" name="Espaço Reservado para Texto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5" name="Espaço Reservado para Texto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7" name="Espaço Reservado para Texto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8" name="Espaço Reservado para Texto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Texto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1" name="Espaço Reservado para Texto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2" name="Espaço Reservado para Texto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3" name="Espaço Reservado para Texto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to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to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to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to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upo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pic>
        <p:nvPicPr>
          <p:cNvPr id="159" name="Elemento gráfico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Espaço Reservado para Data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61" name="Espaço Reservado para Rodapé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62" name="Espaço Reservado para o Número do Slide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ângulo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0" name="Espaço Reservado para Imagem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4" name="Espaço Reservado para Imagem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tângulo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48" name="Espaço Reservado para Imagem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2" name="Espaço Reservado para Imagem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6" name="Espaço Reservado para Imagem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0" name="Espaço Reservado para Imagem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4" name="Espaço Reservado para Imagem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6" name="Espaço Reservado para Texto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7" name="Espaço Reservado para Texto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8" name="Espaço Reservado para Imagem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0" name="Espaço Reservado para Texto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1" name="Espaço Reservado para Texto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72" name="Espaço Reservado para Imagem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4" name="Espaço Reservado para Texto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5" name="Espaço Reservado para Texto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men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rtlCol="0"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78" name="Espaço Reservado para Texto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7" name="Espaço Reservado para Texto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0" name="Espaço Reservado para Texto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9" name="Espaço Reservado para Texto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2" name="Espaço Reservado para Texto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1" name="Espaço Reservado para Texto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Espaço Reservado para Data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rtlCol="0"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6" name="Espaço Reservado para Imagem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7" name="Espaço Reservado para Texto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9" name="Espaço Reservado para Texto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Data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7" name="Espaço Reservado para Rodapé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8" name="Espaço Reservado para o Número do Slide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1" name="Espaço Reservado para Rodapé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Imagem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Data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1" name="Espaço Reservado para Rodapé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42" name="Espaço Reservado para o Número do Slide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 rtlCol="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ócios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a oportunidade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rtlCol="0"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Data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3" name="Espaço Reservado para Rodapé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27" name="Espaço Reservado para o Número do Slide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azqrhdactdQ&amp;ab_channel=matteocorteziattheins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Uma imagem ampliada de grama verde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2052"/>
            <a:ext cx="12192000" cy="1425257"/>
          </a:xfrm>
        </p:spPr>
        <p:txBody>
          <a:bodyPr rtlCol="0"/>
          <a:lstStyle/>
          <a:p>
            <a:pPr rtl="0"/>
            <a:r>
              <a:rPr lang="pt-BR" sz="3600" dirty="0"/>
              <a:t>Plantando o futuro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accent1"/>
                </a:solidFill>
              </a:rPr>
              <a:t>Um projeto </a:t>
            </a:r>
            <a:r>
              <a:rPr lang="pt-BR" dirty="0" err="1">
                <a:solidFill>
                  <a:schemeClr val="accent1"/>
                </a:solidFill>
              </a:rPr>
              <a:t>AgroVida</a:t>
            </a:r>
            <a:r>
              <a:rPr lang="pt-BR" dirty="0">
                <a:solidFill>
                  <a:schemeClr val="accent1"/>
                </a:solidFill>
              </a:rPr>
              <a:t> para sustentabilidade alimentar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244205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4903788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5658" y="1039915"/>
            <a:ext cx="6442877" cy="4802599"/>
          </a:xfrm>
        </p:spPr>
        <p:txBody>
          <a:bodyPr rtlCol="0" anchor="t">
            <a:normAutofit fontScale="25000" lnSpcReduction="20000"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Cadastro de Usuários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utilizando uma solicitação de dados do usuário no primeiro momento da execução do código, armazenado em um log, podendo ser consultado após a finalização do programa, em formato de uma lista.</a:t>
            </a:r>
          </a:p>
          <a:p>
            <a:pPr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Informações sobre Adubos Orgânicos e Caseiros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uma lista, contendo ‘nome do adubo’, ‘tipo de adubo (caseiro ou orgânico)’, ‘informações sobre o adubo’, podendo ser consultado no momento de consulta do programa, a fim de passar informações ao usuário.</a:t>
            </a:r>
          </a:p>
          <a:p>
            <a:pPr marL="914400"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4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Informações sobre Tipos de Solo Ideal para cada planta</a:t>
            </a:r>
            <a:endParaRPr lang="pt-BR" sz="4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4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uma lista, contendo “nome do tipo de solo”, que será inserida na lista de frutas, legumes e verduras, que será exibida quando o usuário selecionar o determinado alimento para consulta de informações.</a:t>
            </a:r>
          </a:p>
          <a:p>
            <a:pPr marL="457200">
              <a:lnSpc>
                <a:spcPct val="115000"/>
              </a:lnSpc>
            </a:pPr>
            <a:r>
              <a:rPr lang="pt-BR" sz="4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10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10</a:t>
            </a:fld>
            <a:endParaRPr lang="pt-BR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498DFE8F-365C-CEB6-C4CD-78A167DCC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62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480259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Catálogo de Técnicas de Reciclagem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 de Técnicas de Reciclagem, possuindo seus tipos e explicações sobre sua importância e como realizar essa técnica, sendo exibido em formato de texto, após a seleção do usuário.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ChatBot para auxiliar na busca e no fluxo de informações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permitirá ao usuário, uma melhor experiência na consulta de informações, podendo guiá-lo para determinada informação que ele deseja consultar. O ChatBot terá que ser desenvolvido no IBM Watson, possuindo um fluxo de dados organizado.</a:t>
            </a:r>
          </a:p>
          <a:p>
            <a:pPr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Catálogo de Técnicas de Plantio Sustentável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 de Técnicas para um plantio mais sustentável, auxiliando o usuário, em como ele poderá colaborar com o meio ambiente, na sua plantação. Essa lista deverá conter “nome da técnica”, “explicação” e “como utilizar”.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11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11</a:t>
            </a:fld>
            <a:endParaRPr lang="pt-BR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5A1641A4-A217-E715-98FE-4FA2D503B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4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Receitas de Inseticidas Naturais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lista, contendo “nome do inseticida”, “explicação” e suas variações, contendo “nome”, “explicação” e “modo de uso”.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Conexão com Telegram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uma conexão via Telegram, que permitirá o usuário acessar o nosso ChatBot por meio Mobile ou Desktop, melhorando a usabilidade de nosso programa.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API com NODE-RED</a:t>
            </a:r>
            <a:endParaRPr lang="pt-BR" sz="12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deverá ser a parte interna da aplicação, sendo uma API que conecte o Telegram, com o nosso IBM Watson, possibilitando uma conexão entre eles.</a:t>
            </a:r>
          </a:p>
          <a:p>
            <a:pPr marL="457200"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12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12</a:t>
            </a:fld>
            <a:endParaRPr lang="pt-BR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920716F-950F-6363-25E7-DFA8A8FE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850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Consulta de Informações por Região do Brasil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Este requisito permite ao usuário, escolher as informações através da região do Brasil, sobre determinado alimento. Essa funcionalidade deverá obter as regiões “Norte”, “Nordeste”, “Centro-Oeste”, “Sudeste” e “Sul”.</a:t>
            </a:r>
          </a:p>
          <a:p>
            <a:pPr>
              <a:lnSpc>
                <a:spcPct val="115000"/>
              </a:lnSpc>
            </a:pPr>
            <a:r>
              <a:rPr lang="pt-BR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pt-BR" sz="11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Área de Contato para Feedback do Sistema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para possibilitar a melhoria do nosso sistema, através do feedback do usuário em relação ao seu uso, podendo relatar bugs, informações erradas etc.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Atribuição de Fotos ao Sistema, na Área de Contato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possibilitará ao usuário atribuir fotos no sistema, para melhorar a identificação do possível problema encontrado.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13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13</a:t>
            </a:fld>
            <a:endParaRPr lang="pt-B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F8AA6C-8C52-CD68-3979-9DD652A2A8AA}"/>
              </a:ext>
            </a:extLst>
          </p:cNvPr>
          <p:cNvSpPr txBox="1">
            <a:spLocks/>
          </p:cNvSpPr>
          <p:nvPr/>
        </p:nvSpPr>
        <p:spPr>
          <a:xfrm>
            <a:off x="850960" y="413964"/>
            <a:ext cx="3155830" cy="1227471"/>
          </a:xfrm>
          <a:prstGeom prst="rect">
            <a:avLst/>
          </a:prstGeom>
          <a:solidFill>
            <a:srgbClr val="FFFFCC">
              <a:alpha val="50196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98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  <a:solidFill>
            <a:srgbClr val="FFFFCC">
              <a:alpha val="50196"/>
            </a:srgbClr>
          </a:solidFill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concluídos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Armazenamento de Informações do Feedback, na parte de </a:t>
            </a:r>
            <a:r>
              <a:rPr lang="pt-BR" sz="1200" b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LocalStorage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do site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será para podermos tratar as informações enviadas pela área de feedback.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Divisão de Tarefas no Desenvolvimento da Aplicação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Negócio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é sobre a divisão de tarefas do grupo de desenvolvimento do projeto, determinando para cada integrante, sua função no desenvolvimento da nossa solução.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2023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14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734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223" y="413964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andamento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Funcionamento em todos os sistemas operacionais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o funcionamento do nosso projeto em todos os sistemas operacionais, para fins de aumentar a usabilidade e poder informar mais pessoas a serem sustentáveis.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Banco de dados Oracle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o armazenamento de informações em um banco de dados Oracle, para ser mais organizado e preciso na consulta de informações.</a:t>
            </a:r>
          </a:p>
          <a:p>
            <a:pPr marL="457200"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Otimização de Códigos do Sistema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exige a otimização de códigos do nosso projeto, para melhorar a usabilidade do sistema e manter ele sempre sem erros/bugs.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15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15</a:t>
            </a:fld>
            <a:endParaRPr lang="pt-BR"/>
          </a:p>
        </p:txBody>
      </p:sp>
      <p:pic>
        <p:nvPicPr>
          <p:cNvPr id="7" name="Espaço Reservado para Imagem 6" descr="Homem em campo de terra&#10;&#10;Descrição gerada automaticamente">
            <a:extLst>
              <a:ext uri="{FF2B5EF4-FFF2-40B4-BE49-F238E27FC236}">
                <a16:creationId xmlns:a16="http://schemas.microsoft.com/office/drawing/2014/main" id="{2485F6A5-29CE-A6E9-5A6A-F617AD0C927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092" r="17092"/>
          <a:stretch>
            <a:fillRect/>
          </a:stretch>
        </p:blipFill>
        <p:spPr>
          <a:xfrm>
            <a:off x="-1" y="0"/>
            <a:ext cx="4804914" cy="6858000"/>
          </a:xfr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095B54B3-2C5E-A01A-7477-2D271B1C58F4}"/>
              </a:ext>
            </a:extLst>
          </p:cNvPr>
          <p:cNvSpPr txBox="1">
            <a:spLocks/>
          </p:cNvSpPr>
          <p:nvPr/>
        </p:nvSpPr>
        <p:spPr>
          <a:xfrm>
            <a:off x="850960" y="4992354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0242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andamento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Backups de Dados e Criação de Cookies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é essencial, caso ocorra ataques contra o nosso sistema, ou até mesmo erros internos no gerenciamento de dados, poder contornar e voltar de onde paramos, sem prejuízos.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Segurança contra Invasão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requer a defesa contra invasão, necessitando de controle de dados, de entrada de usuários, monitoramento de acesso e outros recursos para melhorar nossa segurança.</a:t>
            </a:r>
          </a:p>
          <a:p>
            <a:pPr marL="457200"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Acessibilidade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Esse requisito propõe introduzir códigos que permitam a acessibilidade de pessoas que possuem algum tipo de deficiência, seja auditiva ou visual, podendo facilmente utilizar nosso sistema, sem ajuda de outra pessoa. 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16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16</a:t>
            </a:fld>
            <a:endParaRPr lang="pt-BR"/>
          </a:p>
        </p:txBody>
      </p:sp>
      <p:pic>
        <p:nvPicPr>
          <p:cNvPr id="6" name="Espaço Reservado para Imagem 6" descr="Homem em campo de terra&#10;&#10;Descrição gerada automaticamente">
            <a:extLst>
              <a:ext uri="{FF2B5EF4-FFF2-40B4-BE49-F238E27FC236}">
                <a16:creationId xmlns:a16="http://schemas.microsoft.com/office/drawing/2014/main" id="{EC7B8C2D-C7A6-9333-DE55-AB53684E52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92" r="1709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5BFCCB20-1824-63AA-A359-7B01EEFE5061}"/>
              </a:ext>
            </a:extLst>
          </p:cNvPr>
          <p:cNvSpPr txBox="1">
            <a:spLocks/>
          </p:cNvSpPr>
          <p:nvPr/>
        </p:nvSpPr>
        <p:spPr>
          <a:xfrm>
            <a:off x="850960" y="4992354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46961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328649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Fóruns voltados para o mundo agro sustentável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criar fóruns internos, onde os usuários poderão trocar informações, na finalidade de se ajudar em técnicas e medidas agro sustentáveis.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Avaliação do sistema de plantio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avaliará o sistema atual de plantio do usuário, instruindo-o em técnicas que tragam uma maior produtividade e o alerta de erros como por exemplo o uso de agrotóxicos.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Ampliar nosso banco de dados sobre plantio sustentável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deverá ter uma ampliação da abrangência de nossas informações de maneira que seja completa para nossos usuários.</a:t>
            </a:r>
            <a:b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15000"/>
              </a:lnSpc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17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17</a:t>
            </a:fld>
            <a:endParaRPr lang="pt-BR"/>
          </a:p>
        </p:txBody>
      </p:sp>
      <p:pic>
        <p:nvPicPr>
          <p:cNvPr id="12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A2C54871-3F2F-BC09-D281-15CD524F6F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D48EB2E1-EAD6-56D2-3036-31E9644C51FE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9760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545628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Suporte técnico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haja um suporte técnico para os usuários, em nosso sistema.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Melhoria da Eficiência Operacional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sempre tenha melhorias em sua eficiência.</a:t>
            </a:r>
          </a:p>
          <a:p>
            <a:pPr marL="457200" lvl="1" indent="0">
              <a:lnSpc>
                <a:spcPct val="115000"/>
              </a:lnSpc>
              <a:buNone/>
            </a:pPr>
            <a:endParaRPr lang="pt-BR" sz="105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Proteção de Dados do Sistema, de acordo com LGPD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Negócio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esteja sempre de acordo com a lei LGPD vigente.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endParaRPr lang="pt-BR" sz="6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Suporte de Multimídia no ChatBot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Não 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na parte do ChatBot do sistema tenha suporte para todas as mídias.</a:t>
            </a:r>
          </a:p>
          <a:p>
            <a:pPr lvl="0">
              <a:lnSpc>
                <a:spcPct val="115000"/>
              </a:lnSpc>
            </a:pPr>
            <a:b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>
              <a:lnSpc>
                <a:spcPct val="115000"/>
              </a:lnSpc>
            </a:pP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18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18</a:t>
            </a:fld>
            <a:endParaRPr lang="pt-BR"/>
          </a:p>
        </p:txBody>
      </p:sp>
      <p:pic>
        <p:nvPicPr>
          <p:cNvPr id="3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8F1571C6-CDF1-B721-E387-9870CABC7D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C6DFA688-0853-A3B4-15C4-A5A7DB50488F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3878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Campo de flores&#10;&#10;Descrição gerada automaticamente com confiança baixa">
            <a:extLst>
              <a:ext uri="{FF2B5EF4-FFF2-40B4-BE49-F238E27FC236}">
                <a16:creationId xmlns:a16="http://schemas.microsoft.com/office/drawing/2014/main" id="{CBE4A08C-CA0C-2022-60CC-8002D1BC85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042" r="17041" b="-1"/>
          <a:stretch/>
        </p:blipFill>
        <p:spPr>
          <a:xfrm>
            <a:off x="-1" y="10"/>
            <a:ext cx="4804914" cy="6857990"/>
          </a:xfrm>
          <a:noFill/>
        </p:spPr>
      </p:pic>
      <p:sp>
        <p:nvSpPr>
          <p:cNvPr id="26" name="Title 2">
            <a:extLst>
              <a:ext uri="{FF2B5EF4-FFF2-40B4-BE49-F238E27FC236}">
                <a16:creationId xmlns:a16="http://schemas.microsoft.com/office/drawing/2014/main" id="{BC99FC71-F190-7E2D-E760-6DF53DD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180"/>
            <a:ext cx="3155830" cy="1227471"/>
          </a:xfrm>
        </p:spPr>
        <p:txBody>
          <a:bodyPr/>
          <a:lstStyle/>
          <a:p>
            <a:r>
              <a:rPr lang="en-US" dirty="0" err="1"/>
              <a:t>Requisitos</a:t>
            </a:r>
            <a:r>
              <a:rPr lang="en-US" dirty="0"/>
              <a:t> do nosso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03A8CB9-8D1F-58E8-A3FA-F3F123D6AF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4913" y="501651"/>
            <a:ext cx="7387087" cy="426393"/>
          </a:xfrm>
        </p:spPr>
        <p:txBody>
          <a:bodyPr/>
          <a:lstStyle/>
          <a:p>
            <a:pPr algn="ctr"/>
            <a:r>
              <a:rPr lang="en-US" dirty="0" err="1"/>
              <a:t>Requisitos</a:t>
            </a:r>
            <a:r>
              <a:rPr lang="en-US" dirty="0"/>
              <a:t> a </a:t>
            </a:r>
            <a:r>
              <a:rPr lang="en-US" dirty="0" err="1"/>
              <a:t>fazer</a:t>
            </a:r>
            <a:endParaRPr lang="en-US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17031" y="1027700"/>
            <a:ext cx="6442877" cy="5545628"/>
          </a:xfrm>
        </p:spPr>
        <p:txBody>
          <a:bodyPr rtlCol="0" anchor="t">
            <a:noAutofit/>
          </a:bodyPr>
          <a:lstStyle/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Lembretes e Notificações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tenha lembretes e notificações para ajudas no sistema de plantio dos usuários de forma que ajude na eficiência do sistema de plantio, por exemplo: notificações para regar o plantio ou notificações para colher o alimento.</a:t>
            </a:r>
          </a:p>
          <a:p>
            <a:pPr>
              <a:lnSpc>
                <a:spcPct val="115000"/>
              </a:lnSpc>
            </a:pPr>
            <a:r>
              <a:rPr lang="pt-BR" sz="11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➔"/>
            </a:pPr>
            <a:r>
              <a:rPr lang="pt-BR" sz="12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Sistema Internacional (inglês) </a:t>
            </a:r>
            <a:endParaRPr lang="pt-BR" sz="11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Funcional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Origem de TI</a:t>
            </a:r>
          </a:p>
          <a:p>
            <a:pPr marL="742950" lvl="1" indent="-285750">
              <a:lnSpc>
                <a:spcPct val="115000"/>
              </a:lnSpc>
              <a:buFont typeface="Arial" panose="020B0604020202020204" pitchFamily="34" charset="0"/>
              <a:buChar char="◆"/>
            </a:pPr>
            <a:r>
              <a:rPr lang="pt-BR" sz="11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Descritivo: Esse requisito deve ser desenvolvido na finalidade de que o sistema esteja tanto em português como em inglês a fim de poder abranger em todas as funcionalidades nessas duas línguas.</a:t>
            </a:r>
          </a:p>
        </p:txBody>
      </p:sp>
      <p:sp>
        <p:nvSpPr>
          <p:cNvPr id="38" name="Date Placeholder 9">
            <a:extLst>
              <a:ext uri="{FF2B5EF4-FFF2-40B4-BE49-F238E27FC236}">
                <a16:creationId xmlns:a16="http://schemas.microsoft.com/office/drawing/2014/main" id="{C8FDE4F7-DCAD-ACDE-B021-C61A344ED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/>
              <a:t>20XX</a:t>
            </a:r>
          </a:p>
        </p:txBody>
      </p:sp>
      <p:sp>
        <p:nvSpPr>
          <p:cNvPr id="42" name="Slide Number Placeholder 11">
            <a:extLst>
              <a:ext uri="{FF2B5EF4-FFF2-40B4-BE49-F238E27FC236}">
                <a16:creationId xmlns:a16="http://schemas.microsoft.com/office/drawing/2014/main" id="{4428F1FC-8A50-AD79-64AC-3A81897AA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noProof="0" smtClean="0"/>
              <a:pPr rtl="0">
                <a:spcAft>
                  <a:spcPts val="600"/>
                </a:spcAft>
              </a:pPr>
              <a:t>19</a:t>
            </a:fld>
            <a:endParaRPr lang="pt-BR" noProof="0"/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19</a:t>
            </a:fld>
            <a:endParaRPr lang="pt-BR"/>
          </a:p>
        </p:txBody>
      </p:sp>
      <p:pic>
        <p:nvPicPr>
          <p:cNvPr id="3" name="Espaço Reservado para Imagem 11" descr="Uma imagem contendo pessoa, xícara, comida, pequeno">
            <a:extLst>
              <a:ext uri="{FF2B5EF4-FFF2-40B4-BE49-F238E27FC236}">
                <a16:creationId xmlns:a16="http://schemas.microsoft.com/office/drawing/2014/main" id="{9C64553D-EAFE-74A6-FBDD-E087B5FB17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22" r="22222"/>
          <a:stretch>
            <a:fillRect/>
          </a:stretch>
        </p:blipFill>
        <p:spPr>
          <a:xfrm>
            <a:off x="-1" y="0"/>
            <a:ext cx="4804914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1A65D1C7-F7C6-B90C-2EEB-740CD217CFA7}"/>
              </a:ext>
            </a:extLst>
          </p:cNvPr>
          <p:cNvSpPr txBox="1">
            <a:spLocks/>
          </p:cNvSpPr>
          <p:nvPr/>
        </p:nvSpPr>
        <p:spPr>
          <a:xfrm>
            <a:off x="877018" y="5085056"/>
            <a:ext cx="3155830" cy="1227471"/>
          </a:xfrm>
          <a:prstGeom prst="rect">
            <a:avLst/>
          </a:prstGeom>
          <a:solidFill>
            <a:srgbClr val="CCFFCC">
              <a:alpha val="56863"/>
            </a:srgbClr>
          </a:soli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nosso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730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325"/>
            <a:ext cx="1871663" cy="641350"/>
          </a:xfrm>
        </p:spPr>
        <p:txBody>
          <a:bodyPr rtlCol="0"/>
          <a:lstStyle/>
          <a:p>
            <a:pPr rtl="0"/>
            <a:r>
              <a:rPr lang="pt-BR" sz="2000" dirty="0"/>
              <a:t>problema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A fome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2926352"/>
          </a:xfrm>
        </p:spPr>
        <p:txBody>
          <a:bodyPr rtlCol="0"/>
          <a:lstStyle/>
          <a:p>
            <a:pPr rtl="0"/>
            <a:r>
              <a:rPr lang="pt-BR" sz="1600" dirty="0"/>
              <a:t>A fome é um problema global que afeta milhões de pessoas em todo o mundo. Segundo a FAO cerca de 828 milhões de pessoas foram afetadas pela fome em 2021, enquanto 2,3 bilhões de pessoas sofrem de insegurança alimentar moderada ou grave em 2021.</a:t>
            </a:r>
            <a:endParaRPr lang="pt-BR" sz="1400" dirty="0"/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3339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Escassez de alimentos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03339" y="1032329"/>
            <a:ext cx="3495430" cy="2926353"/>
          </a:xfrm>
        </p:spPr>
        <p:txBody>
          <a:bodyPr rtlCol="0"/>
          <a:lstStyle/>
          <a:p>
            <a:pPr rtl="0"/>
            <a:r>
              <a:rPr lang="pt-BR" sz="1600" dirty="0"/>
              <a:t>A escassez de alimentos é um fator que contribui para a fome, sendo que muitas regiões sofrem com a falta de acesso a alimentos básicos, como arroz, trigo e milho. A escassez de alimentos pode muitas vezes estar ligada a uma baixa produtividade agrícola.</a:t>
            </a:r>
            <a:endParaRPr lang="pt-BR" sz="1400" dirty="0"/>
          </a:p>
        </p:txBody>
      </p:sp>
      <p:sp>
        <p:nvSpPr>
          <p:cNvPr id="45" name="Espaço Reservado para Texto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03339" y="4118591"/>
            <a:ext cx="3495430" cy="428891"/>
          </a:xfrm>
        </p:spPr>
        <p:txBody>
          <a:bodyPr rtlCol="0"/>
          <a:lstStyle/>
          <a:p>
            <a:pPr rtl="0"/>
            <a:r>
              <a:rPr lang="pt-BR" dirty="0"/>
              <a:t>Pobreza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03339" y="4542905"/>
            <a:ext cx="3495430" cy="1450988"/>
          </a:xfrm>
        </p:spPr>
        <p:txBody>
          <a:bodyPr rtlCol="0"/>
          <a:lstStyle/>
          <a:p>
            <a:pPr rtl="0"/>
            <a:r>
              <a:rPr lang="pt-BR" sz="1400" dirty="0"/>
              <a:t>Pessoas que vivem em situações de extrema pobreza muitas vezes não têm recursos financeiros para adquirir alimentos adequados.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4AB50F20-85E8-46ED-94DD-28F720071B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31042" y="4114015"/>
            <a:ext cx="3433138" cy="428891"/>
          </a:xfrm>
        </p:spPr>
        <p:txBody>
          <a:bodyPr rtlCol="0"/>
          <a:lstStyle/>
          <a:p>
            <a:pPr rtl="0"/>
            <a:r>
              <a:rPr lang="pt-BR" dirty="0"/>
              <a:t>hodiernamente</a:t>
            </a:r>
          </a:p>
        </p:txBody>
      </p:sp>
      <p:sp>
        <p:nvSpPr>
          <p:cNvPr id="44" name="Espaço Reservado para Texto 43">
            <a:extLst>
              <a:ext uri="{FF2B5EF4-FFF2-40B4-BE49-F238E27FC236}">
                <a16:creationId xmlns:a16="http://schemas.microsoft.com/office/drawing/2014/main" id="{540F4685-F7C7-4370-AF35-F80D53D13A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231042" y="4529933"/>
            <a:ext cx="3433138" cy="1450988"/>
          </a:xfrm>
        </p:spPr>
        <p:txBody>
          <a:bodyPr rtlCol="0"/>
          <a:lstStyle/>
          <a:p>
            <a:pPr rtl="0"/>
            <a:r>
              <a:rPr lang="pt-BR" sz="1400" dirty="0"/>
              <a:t>A Organização das nações Unidas divulgou no dia 03/05/23 que aproximadamente 260 milhões de pessoas passam fome no mundo.</a:t>
            </a:r>
          </a:p>
        </p:txBody>
      </p:sp>
      <p:sp>
        <p:nvSpPr>
          <p:cNvPr id="325" name="Espaço Reservado para o Número do Slide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4002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700651"/>
            <a:ext cx="4825544" cy="640698"/>
          </a:xfrm>
        </p:spPr>
        <p:txBody>
          <a:bodyPr rtlCol="0"/>
          <a:lstStyle/>
          <a:p>
            <a:pPr rtl="0"/>
            <a:r>
              <a:rPr lang="pt-BR" dirty="0"/>
              <a:t>Agradecemos pela atenção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0BF8A3EA-3C0A-457C-ACBD-FA9FBF4DCB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8645" y="4251835"/>
            <a:ext cx="3725638" cy="1417818"/>
          </a:xfrm>
        </p:spPr>
        <p:txBody>
          <a:bodyPr rtlCol="0"/>
          <a:lstStyle/>
          <a:p>
            <a:pPr rtl="0"/>
            <a:r>
              <a:rPr lang="pt-BR" dirty="0"/>
              <a:t>Atenciosamente, Equipe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  <a:p>
            <a:pPr rtl="0"/>
            <a:endParaRPr lang="pt-BR" dirty="0"/>
          </a:p>
          <a:p>
            <a:pPr rtl="0"/>
            <a:r>
              <a:rPr lang="pt-BR" sz="1400" b="1" dirty="0"/>
              <a:t>Carlos Eduardo </a:t>
            </a:r>
            <a:r>
              <a:rPr lang="pt-BR" sz="1400" dirty="0"/>
              <a:t>– RM552164</a:t>
            </a:r>
          </a:p>
          <a:p>
            <a:pPr rtl="0"/>
            <a:r>
              <a:rPr lang="pt-BR" sz="1400" b="1" dirty="0"/>
              <a:t>Eduardo </a:t>
            </a:r>
            <a:r>
              <a:rPr lang="pt-BR" sz="1400" b="1" dirty="0" err="1"/>
              <a:t>Toshio</a:t>
            </a:r>
            <a:r>
              <a:rPr lang="pt-BR" sz="1400" b="1" dirty="0"/>
              <a:t> </a:t>
            </a:r>
            <a:r>
              <a:rPr lang="pt-BR" sz="1400" dirty="0"/>
              <a:t>– RM 551763</a:t>
            </a:r>
          </a:p>
          <a:p>
            <a:pPr rtl="0"/>
            <a:r>
              <a:rPr lang="pt-BR" sz="1400" b="1" dirty="0" err="1"/>
              <a:t>Kauê</a:t>
            </a:r>
            <a:r>
              <a:rPr lang="pt-BR" sz="1400" b="1" dirty="0"/>
              <a:t> Alexandre </a:t>
            </a:r>
            <a:r>
              <a:rPr lang="pt-BR" sz="1400" dirty="0"/>
              <a:t>– RM551812</a:t>
            </a:r>
          </a:p>
          <a:p>
            <a:pPr rtl="0"/>
            <a:r>
              <a:rPr lang="pt-BR" sz="1400" b="1" dirty="0"/>
              <a:t>Mateus Vinicius </a:t>
            </a:r>
            <a:r>
              <a:rPr lang="pt-BR" sz="1400" dirty="0"/>
              <a:t>– RM551692</a:t>
            </a:r>
          </a:p>
          <a:p>
            <a:pPr rtl="0"/>
            <a:r>
              <a:rPr lang="pt-BR" sz="1400" b="1" dirty="0"/>
              <a:t>Vitor Machado </a:t>
            </a:r>
            <a:r>
              <a:rPr lang="pt-BR" sz="1400" dirty="0"/>
              <a:t>- RM551451</a:t>
            </a:r>
          </a:p>
          <a:p>
            <a:pPr rtl="0"/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20</a:t>
            </a:fld>
            <a:endParaRPr lang="pt-BR"/>
          </a:p>
        </p:txBody>
      </p:sp>
      <p:pic>
        <p:nvPicPr>
          <p:cNvPr id="17" name="Espaço Reservado para Imagem 16" descr="Campo com por do sol ao fundo">
            <a:extLst>
              <a:ext uri="{FF2B5EF4-FFF2-40B4-BE49-F238E27FC236}">
                <a16:creationId xmlns:a16="http://schemas.microsoft.com/office/drawing/2014/main" id="{C38A2906-64BB-E9F3-6067-9E8153BA01D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7494" r="174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980" y="848536"/>
            <a:ext cx="1929607" cy="640698"/>
          </a:xfrm>
        </p:spPr>
        <p:txBody>
          <a:bodyPr rtlCol="0"/>
          <a:lstStyle/>
          <a:p>
            <a:pPr rtl="0"/>
            <a:r>
              <a:rPr lang="pt-BR" dirty="0"/>
              <a:t>Solução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00E7F2B6-10A7-477E-B377-78173351CB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24359" y="1833036"/>
            <a:ext cx="3126583" cy="426393"/>
          </a:xfrm>
        </p:spPr>
        <p:txBody>
          <a:bodyPr rtlCol="0"/>
          <a:lstStyle/>
          <a:p>
            <a:pPr rtl="0"/>
            <a:r>
              <a:rPr lang="pt-BR" dirty="0"/>
              <a:t>O desafio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59BCB765-3776-41F5-B6B8-6208678A04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24359" y="2259429"/>
            <a:ext cx="3126583" cy="1877673"/>
          </a:xfrm>
        </p:spPr>
        <p:txBody>
          <a:bodyPr rtlCol="0"/>
          <a:lstStyle/>
          <a:p>
            <a:pPr rtl="0"/>
            <a:r>
              <a:rPr lang="pt-BR" dirty="0"/>
              <a:t>Nós da </a:t>
            </a:r>
            <a:r>
              <a:rPr lang="pt-BR" dirty="0" err="1"/>
              <a:t>AgroVida</a:t>
            </a:r>
            <a:r>
              <a:rPr lang="pt-BR" dirty="0"/>
              <a:t> fomos desafiados a criar um projeto para ajudar no combate à fome e na sustentabilidade de alimentos.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D2EE4141-AD91-4E47-B788-C5EA3ACC61A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26986" y="1833035"/>
            <a:ext cx="3281556" cy="426393"/>
          </a:xfrm>
        </p:spPr>
        <p:txBody>
          <a:bodyPr rtlCol="0"/>
          <a:lstStyle/>
          <a:p>
            <a:pPr rtl="0"/>
            <a:r>
              <a:rPr lang="pt-BR" dirty="0"/>
              <a:t>Público-alvo</a:t>
            </a:r>
          </a:p>
        </p:txBody>
      </p:sp>
      <p:sp>
        <p:nvSpPr>
          <p:cNvPr id="33" name="Espaço Reservado para Texto 32">
            <a:extLst>
              <a:ext uri="{FF2B5EF4-FFF2-40B4-BE49-F238E27FC236}">
                <a16:creationId xmlns:a16="http://schemas.microsoft.com/office/drawing/2014/main" id="{1ACF41D3-2AFC-49DB-9DF0-E2ECA29F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6986" y="2244007"/>
            <a:ext cx="3281556" cy="4018708"/>
          </a:xfrm>
        </p:spPr>
        <p:txBody>
          <a:bodyPr rtlCol="0"/>
          <a:lstStyle/>
          <a:p>
            <a:pPr algn="just" rtl="0"/>
            <a:r>
              <a:rPr lang="pt-BR" dirty="0"/>
              <a:t>Nosso sistema será focado nos agricultores rurais e urbanos, divulgando informações sobre frutas, legumes , verduras, adubos e inseticidas. </a:t>
            </a:r>
          </a:p>
          <a:p>
            <a:pPr algn="just" rtl="0"/>
            <a:r>
              <a:rPr lang="pt-BR" dirty="0"/>
              <a:t>Nosso objetivo é ampliar o conhecimento sobre o plantio e técnicas sustentáveis que podem ser utilizadas no cotidiano do agricultor. Melhorando assim a sustentabilidade de alimentos no planeta.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106F3974-4943-47E8-A433-5C64B36E94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24359" y="4298647"/>
            <a:ext cx="3126583" cy="428891"/>
          </a:xfrm>
        </p:spPr>
        <p:txBody>
          <a:bodyPr rtlCol="0"/>
          <a:lstStyle/>
          <a:p>
            <a:pPr rtl="0"/>
            <a:r>
              <a:rPr lang="pt-BR" dirty="0"/>
              <a:t>tecnologia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3643E873-8912-4B68-8719-1C569341D6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24359" y="4727538"/>
            <a:ext cx="3126583" cy="1258935"/>
          </a:xfrm>
        </p:spPr>
        <p:txBody>
          <a:bodyPr rtlCol="0"/>
          <a:lstStyle/>
          <a:p>
            <a:pPr rtl="0"/>
            <a:r>
              <a:rPr lang="pt-BR" dirty="0"/>
              <a:t>Nós queremos combater a fome através da Inteligência Artificial Generativa e outros mecanismos tecnológicos.</a:t>
            </a:r>
          </a:p>
        </p:txBody>
      </p:sp>
      <p:sp>
        <p:nvSpPr>
          <p:cNvPr id="258" name="Espaço Reservado para o Número do Slide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479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3</a:t>
            </a:fld>
            <a:endParaRPr lang="pt-BR"/>
          </a:p>
        </p:txBody>
      </p:sp>
      <p:pic>
        <p:nvPicPr>
          <p:cNvPr id="11" name="Espaço Reservado para Imagem 10" descr="Pessoas em pé na grama">
            <a:extLst>
              <a:ext uri="{FF2B5EF4-FFF2-40B4-BE49-F238E27FC236}">
                <a16:creationId xmlns:a16="http://schemas.microsoft.com/office/drawing/2014/main" id="{E21A1475-868F-20F6-3894-31502EB68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5417" r="2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ço Reservado para Imagem 15" descr="Uma imagem contendo grama, céu, local ao ar livre, campo">
            <a:extLst>
              <a:ext uri="{FF2B5EF4-FFF2-40B4-BE49-F238E27FC236}">
                <a16:creationId xmlns:a16="http://schemas.microsoft.com/office/drawing/2014/main" id="{C1B138FC-3C84-469E-A058-94102F777E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0341AF6A-3D5A-4E1F-AF01-A82A15DA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99636"/>
            <a:ext cx="12192000" cy="4667394"/>
          </a:xfrm>
        </p:spPr>
        <p:txBody>
          <a:bodyPr rtlCol="0"/>
          <a:lstStyle/>
          <a:p>
            <a:pPr rtl="0"/>
            <a:r>
              <a:rPr lang="pt-BR" dirty="0"/>
              <a:t>Plantando o futuro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8B3045B-F983-455A-805B-F6137A207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67182"/>
            <a:ext cx="12192000" cy="2366818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3237E011-7540-4769-B01C-BBFC9632D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58613" y="2199636"/>
            <a:ext cx="5674774" cy="243746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27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Espaço Reservado para Imagem 33">
            <a:extLst>
              <a:ext uri="{FF2B5EF4-FFF2-40B4-BE49-F238E27FC236}">
                <a16:creationId xmlns:a16="http://schemas.microsoft.com/office/drawing/2014/main" id="{C4BDBB22-6AEB-49C9-9E42-0CA929FFB7A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-1" y="0"/>
            <a:ext cx="6772276" cy="6858000"/>
          </a:xfrm>
          <a:prstGeom prst="rect">
            <a:avLst/>
          </a:prstGeom>
        </p:spPr>
      </p:pic>
      <p:sp>
        <p:nvSpPr>
          <p:cNvPr id="47" name="Título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53" y="1039916"/>
            <a:ext cx="3049568" cy="640698"/>
          </a:xfrm>
        </p:spPr>
        <p:txBody>
          <a:bodyPr rtlCol="0"/>
          <a:lstStyle/>
          <a:p>
            <a:pPr rtl="0"/>
            <a:r>
              <a:rPr lang="pt-BR" dirty="0"/>
              <a:t>O sistema</a:t>
            </a:r>
          </a:p>
        </p:txBody>
      </p:sp>
      <p:sp>
        <p:nvSpPr>
          <p:cNvPr id="80" name="Espaço Reservado para Texto 79">
            <a:extLst>
              <a:ext uri="{FF2B5EF4-FFF2-40B4-BE49-F238E27FC236}">
                <a16:creationId xmlns:a16="http://schemas.microsoft.com/office/drawing/2014/main" id="{1E23B707-4619-411F-BCA9-9F153721B2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22083" y="269309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Primeira etapa</a:t>
            </a:r>
          </a:p>
        </p:txBody>
      </p:sp>
      <p:sp>
        <p:nvSpPr>
          <p:cNvPr id="79" name="Espaço Reservado para Texto 78">
            <a:extLst>
              <a:ext uri="{FF2B5EF4-FFF2-40B4-BE49-F238E27FC236}">
                <a16:creationId xmlns:a16="http://schemas.microsoft.com/office/drawing/2014/main" id="{82E2372A-C3D6-4099-889B-9004AC815E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22082" y="550823"/>
            <a:ext cx="3421103" cy="1306331"/>
          </a:xfrm>
        </p:spPr>
        <p:txBody>
          <a:bodyPr rtlCol="0"/>
          <a:lstStyle/>
          <a:p>
            <a:pPr rtl="0"/>
            <a:r>
              <a:rPr lang="pt-BR" dirty="0"/>
              <a:t>O Agricultor ou qualquer pessoa que tenha interesse pela agricultura irá acessar nosso sistema.</a:t>
            </a:r>
          </a:p>
        </p:txBody>
      </p:sp>
      <p:sp>
        <p:nvSpPr>
          <p:cNvPr id="82" name="Espaço Reservado para Texto 81">
            <a:extLst>
              <a:ext uri="{FF2B5EF4-FFF2-40B4-BE49-F238E27FC236}">
                <a16:creationId xmlns:a16="http://schemas.microsoft.com/office/drawing/2014/main" id="{3F5597E2-E045-4B3D-8F17-983390E18B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22081" y="1925471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Segunda etapa</a:t>
            </a:r>
          </a:p>
        </p:txBody>
      </p:sp>
      <p:sp>
        <p:nvSpPr>
          <p:cNvPr id="81" name="Espaço Reservado para Texto 80">
            <a:extLst>
              <a:ext uri="{FF2B5EF4-FFF2-40B4-BE49-F238E27FC236}">
                <a16:creationId xmlns:a16="http://schemas.microsoft.com/office/drawing/2014/main" id="{A64F1920-095B-403C-80E1-A2F024F58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22081" y="2202158"/>
            <a:ext cx="3421103" cy="1336222"/>
          </a:xfrm>
        </p:spPr>
        <p:txBody>
          <a:bodyPr rtlCol="0"/>
          <a:lstStyle/>
          <a:p>
            <a:pPr rtl="0"/>
            <a:r>
              <a:rPr lang="pt-BR" dirty="0"/>
              <a:t>Após acessar o sistema, será solicitado ao usuário informações como região, objetivos e etc.</a:t>
            </a:r>
          </a:p>
        </p:txBody>
      </p:sp>
      <p:sp>
        <p:nvSpPr>
          <p:cNvPr id="84" name="Espaço Reservado para Texto 83">
            <a:extLst>
              <a:ext uri="{FF2B5EF4-FFF2-40B4-BE49-F238E27FC236}">
                <a16:creationId xmlns:a16="http://schemas.microsoft.com/office/drawing/2014/main" id="{60D23A3B-7061-4A85-9612-37B1F1EFF9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22080" y="3218966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Terceira etapa</a:t>
            </a:r>
          </a:p>
        </p:txBody>
      </p:sp>
      <p:sp>
        <p:nvSpPr>
          <p:cNvPr id="83" name="Espaço Reservado para Texto 82">
            <a:extLst>
              <a:ext uri="{FF2B5EF4-FFF2-40B4-BE49-F238E27FC236}">
                <a16:creationId xmlns:a16="http://schemas.microsoft.com/office/drawing/2014/main" id="{CC67F132-FEAB-45AE-BAFB-DCA57F3605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22079" y="3513672"/>
            <a:ext cx="3421103" cy="2654951"/>
          </a:xfrm>
        </p:spPr>
        <p:txBody>
          <a:bodyPr rtlCol="0"/>
          <a:lstStyle/>
          <a:p>
            <a:pPr rtl="0"/>
            <a:r>
              <a:rPr lang="pt-BR" dirty="0"/>
              <a:t>Após o fornecimento dos dados, o sistema irá retornar dados  sobre o plantio como: solo apropriado, tempo até colheita, tamanho máximo da plantação, informações sobre adubagem e inseticidas naturais, sendo possível realizar </a:t>
            </a:r>
            <a:r>
              <a:rPr lang="pt-BR"/>
              <a:t>outras consultas.</a:t>
            </a:r>
            <a:endParaRPr lang="pt-BR" dirty="0"/>
          </a:p>
        </p:txBody>
      </p:sp>
      <p:sp>
        <p:nvSpPr>
          <p:cNvPr id="26" name="Espaço Reservado para Data 25">
            <a:extLst>
              <a:ext uri="{FF2B5EF4-FFF2-40B4-BE49-F238E27FC236}">
                <a16:creationId xmlns:a16="http://schemas.microsoft.com/office/drawing/2014/main" id="{56EA46CF-9FAA-46C0-BD37-C79A26B75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8" name="Espaço Reservado para o Número do Slide 27">
            <a:extLst>
              <a:ext uri="{FF2B5EF4-FFF2-40B4-BE49-F238E27FC236}">
                <a16:creationId xmlns:a16="http://schemas.microsoft.com/office/drawing/2014/main" id="{1FFD6689-1CFE-4E13-B717-1E5B52BD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075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5BCCD6C8-F91D-4A81-8513-B31078BB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2" y="422661"/>
            <a:ext cx="5200532" cy="720399"/>
          </a:xfrm>
        </p:spPr>
        <p:txBody>
          <a:bodyPr rtlCol="0"/>
          <a:lstStyle/>
          <a:p>
            <a:pPr rtl="0"/>
            <a:r>
              <a:rPr lang="pt-BR" dirty="0"/>
              <a:t>Mais informações fornecidas pelo sistema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</p:txBody>
      </p:sp>
      <p:sp>
        <p:nvSpPr>
          <p:cNvPr id="63" name="Espaço Reservado para Texto 62">
            <a:extLst>
              <a:ext uri="{FF2B5EF4-FFF2-40B4-BE49-F238E27FC236}">
                <a16:creationId xmlns:a16="http://schemas.microsoft.com/office/drawing/2014/main" id="{9F219F7A-AA8D-44E8-85C6-7B9E43B2FEA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891" y="1617548"/>
            <a:ext cx="1723041" cy="720399"/>
          </a:xfrm>
        </p:spPr>
        <p:txBody>
          <a:bodyPr rtlCol="0"/>
          <a:lstStyle/>
          <a:p>
            <a:pPr rtl="0"/>
            <a:r>
              <a:rPr lang="pt-BR" sz="1800" dirty="0"/>
              <a:t>Coleta seletiva</a:t>
            </a:r>
          </a:p>
        </p:txBody>
      </p:sp>
      <p:sp>
        <p:nvSpPr>
          <p:cNvPr id="100" name="Espaço Reservado para Texto 99">
            <a:extLst>
              <a:ext uri="{FF2B5EF4-FFF2-40B4-BE49-F238E27FC236}">
                <a16:creationId xmlns:a16="http://schemas.microsoft.com/office/drawing/2014/main" id="{20C05462-50C1-47AC-B864-6331DA4803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892" y="3180036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Compostagem</a:t>
            </a:r>
          </a:p>
        </p:txBody>
      </p:sp>
      <p:sp>
        <p:nvSpPr>
          <p:cNvPr id="102" name="Espaço Reservado para Texto 101">
            <a:extLst>
              <a:ext uri="{FF2B5EF4-FFF2-40B4-BE49-F238E27FC236}">
                <a16:creationId xmlns:a16="http://schemas.microsoft.com/office/drawing/2014/main" id="{26F75E59-B08F-4122-977F-72EEC91E5B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892" y="4760985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Inseticidas naturais</a:t>
            </a:r>
          </a:p>
        </p:txBody>
      </p:sp>
      <p:sp>
        <p:nvSpPr>
          <p:cNvPr id="62" name="Espaço Reservado para Texto 61">
            <a:extLst>
              <a:ext uri="{FF2B5EF4-FFF2-40B4-BE49-F238E27FC236}">
                <a16:creationId xmlns:a16="http://schemas.microsoft.com/office/drawing/2014/main" id="{F0E231FA-A4C7-4627-A14C-74DA402FD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02977" y="1456753"/>
            <a:ext cx="3905937" cy="1304202"/>
          </a:xfrm>
        </p:spPr>
        <p:txBody>
          <a:bodyPr rtlCol="0"/>
          <a:lstStyle/>
          <a:p>
            <a:pPr rtl="0"/>
            <a:r>
              <a:rPr lang="pt-BR" dirty="0"/>
              <a:t>É um processo que visa separar e gerenciar de forma adequada os resíduos gerados nas atividades agrícolas.</a:t>
            </a:r>
          </a:p>
        </p:txBody>
      </p:sp>
      <p:sp>
        <p:nvSpPr>
          <p:cNvPr id="99" name="Espaço Reservado para Texto 98">
            <a:extLst>
              <a:ext uri="{FF2B5EF4-FFF2-40B4-BE49-F238E27FC236}">
                <a16:creationId xmlns:a16="http://schemas.microsoft.com/office/drawing/2014/main" id="{5355A1F3-1DF5-4754-82C7-DBE14DBFAC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02977" y="3031684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Processo que transforma a matéria orgânica encontrada no lixo em adubo natural, que pode ser usado na agricultura.</a:t>
            </a:r>
          </a:p>
        </p:txBody>
      </p:sp>
      <p:sp>
        <p:nvSpPr>
          <p:cNvPr id="101" name="Espaço Reservado para Texto 100">
            <a:extLst>
              <a:ext uri="{FF2B5EF4-FFF2-40B4-BE49-F238E27FC236}">
                <a16:creationId xmlns:a16="http://schemas.microsoft.com/office/drawing/2014/main" id="{E67B7AF0-52AF-488F-990C-DB132A565BA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102977" y="4612633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Utilizados para as plantações de doenças, estes não são prejudiciais à saúde humana como os agrotóxicos. Além de ser facilmente produzido.</a:t>
            </a:r>
          </a:p>
        </p:txBody>
      </p:sp>
      <p:sp>
        <p:nvSpPr>
          <p:cNvPr id="20" name="Espaço Reservado para Data 19">
            <a:extLst>
              <a:ext uri="{FF2B5EF4-FFF2-40B4-BE49-F238E27FC236}">
                <a16:creationId xmlns:a16="http://schemas.microsoft.com/office/drawing/2014/main" id="{6118120B-49F2-457A-8FD7-4A9BA3AC6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</p:spPr>
        <p:txBody>
          <a:bodyPr rtlCol="0"/>
          <a:lstStyle/>
          <a:p>
            <a:pPr rtl="0"/>
            <a:r>
              <a:rPr lang="en-US" dirty="0"/>
              <a:t>07-06-2023</a:t>
            </a:r>
            <a:endParaRPr lang="pt-BR" dirty="0"/>
          </a:p>
        </p:txBody>
      </p:sp>
      <p:pic>
        <p:nvPicPr>
          <p:cNvPr id="18" name="Espaço Reservado para Imagem 17" descr="Uma imagem contendo planta, verdura&#10;">
            <a:extLst>
              <a:ext uri="{FF2B5EF4-FFF2-40B4-BE49-F238E27FC236}">
                <a16:creationId xmlns:a16="http://schemas.microsoft.com/office/drawing/2014/main" id="{A5E3392C-C6EB-4B0C-B644-CBD1E6A34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4174" y="0"/>
            <a:ext cx="5807825" cy="6858000"/>
          </a:xfrm>
        </p:spPr>
      </p:pic>
      <p:sp>
        <p:nvSpPr>
          <p:cNvPr id="21" name="Espaço Reservado para Rodapé 20">
            <a:extLst>
              <a:ext uri="{FF2B5EF4-FFF2-40B4-BE49-F238E27FC236}">
                <a16:creationId xmlns:a16="http://schemas.microsoft.com/office/drawing/2014/main" id="{08ADC8B7-1650-4062-AE08-FC1C3B6A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</p:spPr>
        <p:txBody>
          <a:bodyPr rtlCol="0"/>
          <a:lstStyle/>
          <a:p>
            <a:pPr rtl="0"/>
            <a:r>
              <a:rPr lang="pt-BR" dirty="0"/>
              <a:t>Medidas sustentáveis</a:t>
            </a:r>
          </a:p>
        </p:txBody>
      </p:sp>
      <p:sp>
        <p:nvSpPr>
          <p:cNvPr id="22" name="Espaço Reservado para o Número do Slide 21">
            <a:extLst>
              <a:ext uri="{FF2B5EF4-FFF2-40B4-BE49-F238E27FC236}">
                <a16:creationId xmlns:a16="http://schemas.microsoft.com/office/drawing/2014/main" id="{071C9AA2-1CCA-4329-B67C-08356C3C3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1D9B171E-A37E-4DB5-A2AC-F8C4778DB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568" y="2450440"/>
            <a:ext cx="4143432" cy="548711"/>
          </a:xfrm>
        </p:spPr>
        <p:txBody>
          <a:bodyPr rtlCol="0"/>
          <a:lstStyle/>
          <a:p>
            <a:pPr rtl="0"/>
            <a:r>
              <a:rPr lang="pt-BR" dirty="0"/>
              <a:t>Os benefícios</a:t>
            </a:r>
          </a:p>
        </p:txBody>
      </p:sp>
      <p:pic>
        <p:nvPicPr>
          <p:cNvPr id="60" name="Espaço Reservado para Imagem 59" descr="Uma imagem contendo grama brotando">
            <a:extLst>
              <a:ext uri="{FF2B5EF4-FFF2-40B4-BE49-F238E27FC236}">
                <a16:creationId xmlns:a16="http://schemas.microsoft.com/office/drawing/2014/main" id="{203BE455-3949-41E3-AD2E-8F6C87C383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37756" y="0"/>
            <a:ext cx="7354243" cy="2862470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A5259B6-9592-490D-9692-23A6DD900E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728" y="3365446"/>
            <a:ext cx="4953000" cy="426393"/>
          </a:xfrm>
        </p:spPr>
        <p:txBody>
          <a:bodyPr rtlCol="0"/>
          <a:lstStyle/>
          <a:p>
            <a:pPr rtl="0"/>
            <a:r>
              <a:rPr lang="pt-BR" dirty="0"/>
              <a:t>Otimização da produção agrícola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40E91D-18E5-4731-B64D-89FA6D338F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9725" y="3724831"/>
            <a:ext cx="4953000" cy="866605"/>
          </a:xfrm>
        </p:spPr>
        <p:txBody>
          <a:bodyPr rtlCol="0"/>
          <a:lstStyle/>
          <a:p>
            <a:pPr rtl="0"/>
            <a:r>
              <a:rPr lang="pt-BR" dirty="0"/>
              <a:t>Os agricultores podem focar no cultivo de alimentos que se adaptam a suas respectivas regiões.</a:t>
            </a:r>
          </a:p>
          <a:p>
            <a:pPr rtl="0"/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507607F-9E24-4250-8615-A5CB61BA54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0800" y="3365446"/>
            <a:ext cx="4953000" cy="587418"/>
          </a:xfrm>
        </p:spPr>
        <p:txBody>
          <a:bodyPr rtlCol="0"/>
          <a:lstStyle/>
          <a:p>
            <a:pPr rtl="0"/>
            <a:r>
              <a:rPr lang="pt-BR" dirty="0"/>
              <a:t>Informações valiosas para os agricultores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653FA3EF-7124-4E69-8D7C-68B2154F6E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19275" y="3951592"/>
            <a:ext cx="4953000" cy="2046251"/>
          </a:xfrm>
        </p:spPr>
        <p:txBody>
          <a:bodyPr rtlCol="0"/>
          <a:lstStyle/>
          <a:p>
            <a:pPr rtl="0"/>
            <a:r>
              <a:rPr lang="pt-BR" dirty="0"/>
              <a:t>Com os dados detalhados sobre o solo apropriado para cada alimento, tempo necessário até a colheita e tamanho máximo da plantação. Os agricultores poderão tomar decisões mais embasadas em relação ao manejo do solo, à programação de colheitas e ao planejamento de suas plantações.</a:t>
            </a:r>
          </a:p>
        </p:txBody>
      </p:sp>
      <p:sp>
        <p:nvSpPr>
          <p:cNvPr id="36" name="Espaço Reservado para o Número do Slide 35">
            <a:extLst>
              <a:ext uri="{FF2B5EF4-FFF2-40B4-BE49-F238E27FC236}">
                <a16:creationId xmlns:a16="http://schemas.microsoft.com/office/drawing/2014/main" id="{4224E8B4-C6BD-4998-8E02-7B2861BBB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B1A47241-52E5-4D60-BFBB-CDEA5AE2B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6095999" cy="2139951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" name="Espaço Reservado para Texto 4">
            <a:extLst>
              <a:ext uri="{FF2B5EF4-FFF2-40B4-BE49-F238E27FC236}">
                <a16:creationId xmlns:a16="http://schemas.microsoft.com/office/drawing/2014/main" id="{38888AD3-A02F-E0FD-E2DB-4128238D31A7}"/>
              </a:ext>
            </a:extLst>
          </p:cNvPr>
          <p:cNvSpPr txBox="1">
            <a:spLocks/>
          </p:cNvSpPr>
          <p:nvPr/>
        </p:nvSpPr>
        <p:spPr>
          <a:xfrm>
            <a:off x="838199" y="4589500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ALIMENTOS FRESCOS E MAIS SAUDÁVEIS</a:t>
            </a:r>
          </a:p>
        </p:txBody>
      </p:sp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9965B032-9368-1203-4DEA-62CFBA651FBA}"/>
              </a:ext>
            </a:extLst>
          </p:cNvPr>
          <p:cNvSpPr txBox="1">
            <a:spLocks/>
          </p:cNvSpPr>
          <p:nvPr/>
        </p:nvSpPr>
        <p:spPr>
          <a:xfrm>
            <a:off x="838199" y="4975937"/>
            <a:ext cx="4953000" cy="1146083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Cultivando os alimentos nas questões ideais, o sistema garante que os alimentos sejam colhidos no momento certo, resultando em alimentos mais frescos e nutritivos.</a:t>
            </a:r>
          </a:p>
        </p:txBody>
      </p:sp>
    </p:spTree>
    <p:extLst>
      <p:ext uri="{BB962C8B-B14F-4D97-AF65-F5344CB8AC3E}">
        <p14:creationId xmlns:p14="http://schemas.microsoft.com/office/powerpoint/2010/main" val="32326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4CD4EC34-A56A-4AFF-967C-7826E849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544" y="-1"/>
            <a:ext cx="3944790" cy="1845127"/>
          </a:xfrm>
        </p:spPr>
        <p:txBody>
          <a:bodyPr rtlCol="0"/>
          <a:lstStyle/>
          <a:p>
            <a:pPr rtl="0"/>
            <a:r>
              <a:rPr lang="pt-BR"/>
              <a:t>resumo</a:t>
            </a:r>
          </a:p>
        </p:txBody>
      </p:sp>
      <p:pic>
        <p:nvPicPr>
          <p:cNvPr id="12" name="Espaço Reservado para Imagem 11" descr="Uma exibição de alto ângulo de uma escada">
            <a:extLst>
              <a:ext uri="{FF2B5EF4-FFF2-40B4-BE49-F238E27FC236}">
                <a16:creationId xmlns:a16="http://schemas.microsoft.com/office/drawing/2014/main" id="{86DB35FE-DA40-47CA-AC01-10AFBE90D4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845128"/>
            <a:ext cx="12192000" cy="5012871"/>
          </a:xfrm>
        </p:spPr>
      </p:pic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27913" y="0"/>
            <a:ext cx="6564087" cy="3614737"/>
          </a:xfrm>
        </p:spPr>
        <p:txBody>
          <a:bodyPr rtlCol="0"/>
          <a:lstStyle/>
          <a:p>
            <a:pPr rtl="0"/>
            <a:r>
              <a:rPr lang="pt-BR" sz="1800" dirty="0"/>
              <a:t>Em resumo, nosso objetivo é aumentar a produção de alimentos para diminuir a escassez. Queremos também melhorar a economia do agronegócio, empregando mais pessoas e ajudando também no combate a pobreza. Com a previsão do período de colheita, esperamos uma diminuição no desperdício de alimentos.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1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Caminhão verde na grama&#10;&#10;Descrição gerada automaticamente">
            <a:extLst>
              <a:ext uri="{FF2B5EF4-FFF2-40B4-BE49-F238E27FC236}">
                <a16:creationId xmlns:a16="http://schemas.microsoft.com/office/drawing/2014/main" id="{3821B71D-371A-5EC5-4A57-66C2F30AE4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4CD4EC34-A56A-4AFF-967C-7826E849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2052"/>
            <a:ext cx="12192000" cy="1425257"/>
          </a:xfrm>
        </p:spPr>
        <p:txBody>
          <a:bodyPr rtlCol="0" anchor="ctr">
            <a:normAutofit/>
          </a:bodyPr>
          <a:lstStyle/>
          <a:p>
            <a:pPr rtl="0"/>
            <a:r>
              <a:rPr lang="pt-BR" dirty="0"/>
              <a:t>Vídeo </a:t>
            </a:r>
            <a:r>
              <a:rPr lang="pt-BR" dirty="0" err="1"/>
              <a:t>Pitch</a:t>
            </a:r>
            <a:endParaRPr lang="pt-BR" dirty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48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AgroVida-GS_Pitch</a:t>
            </a:r>
            <a:endParaRPr lang="pt-BR" sz="4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Espaço Reservado para Data 1" hidden="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r>
              <a:rPr lang="pt-BR"/>
              <a:t>2023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EA87306C-81BA-4795-A5CA-9392456A8C1E}" type="slidenum">
              <a:rPr lang="pt-BR" smtClean="0"/>
              <a:pPr rtl="0">
                <a:spcAft>
                  <a:spcPts val="600"/>
                </a:spcAft>
              </a:pPr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598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7410_TF16411175_Win32" id="{289F0F9B-90F7-43EE-8970-92BA421F9F73}" vid="{79DB6C5F-571C-424D-BA65-E408A0A7D46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f51540-04c3-4be5-849a-ddcf8b09bb7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51A5575037CA941873A40EADBA177FD" ma:contentTypeVersion="10" ma:contentTypeDescription="Crie um novo documento." ma:contentTypeScope="" ma:versionID="31e3b28f34c1a1cde9116908b0d38186">
  <xsd:schema xmlns:xsd="http://www.w3.org/2001/XMLSchema" xmlns:xs="http://www.w3.org/2001/XMLSchema" xmlns:p="http://schemas.microsoft.com/office/2006/metadata/properties" xmlns:ns3="3ef51540-04c3-4be5-849a-ddcf8b09bb73" xmlns:ns4="556380f7-09ba-44dc-81b6-4385fe5fdb4a" targetNamespace="http://schemas.microsoft.com/office/2006/metadata/properties" ma:root="true" ma:fieldsID="761202c0fdb0d8c74715fbfb293a98e9" ns3:_="" ns4:_="">
    <xsd:import namespace="3ef51540-04c3-4be5-849a-ddcf8b09bb73"/>
    <xsd:import namespace="556380f7-09ba-44dc-81b6-4385fe5fdb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f51540-04c3-4be5-849a-ddcf8b09bb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6380f7-09ba-44dc-81b6-4385fe5fdb4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439292-23DE-4FBC-B000-AFED89AC64F3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556380f7-09ba-44dc-81b6-4385fe5fdb4a"/>
    <ds:schemaRef ds:uri="3ef51540-04c3-4be5-849a-ddcf8b09bb73"/>
  </ds:schemaRefs>
</ds:datastoreItem>
</file>

<file path=customXml/itemProps3.xml><?xml version="1.0" encoding="utf-8"?>
<ds:datastoreItem xmlns:ds="http://schemas.openxmlformats.org/officeDocument/2006/customXml" ds:itemID="{3EAE6D57-1508-4683-B62F-2F1D637AD0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f51540-04c3-4be5-849a-ddcf8b09bb73"/>
    <ds:schemaRef ds:uri="556380f7-09ba-44dc-81b6-4385fe5fdb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{E150CB53-E4F5-4EE9-86E3-9AA7548125D0}tf16411175_win32</Template>
  <TotalTime>168</TotalTime>
  <Words>2045</Words>
  <Application>Microsoft Office PowerPoint</Application>
  <PresentationFormat>Widescreen</PresentationFormat>
  <Paragraphs>290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5" baseType="lpstr">
      <vt:lpstr>Arial</vt:lpstr>
      <vt:lpstr>Calibri</vt:lpstr>
      <vt:lpstr>Tenorite </vt:lpstr>
      <vt:lpstr>Tenorite Bold</vt:lpstr>
      <vt:lpstr>Tema do Office</vt:lpstr>
      <vt:lpstr>Plantando o futuro</vt:lpstr>
      <vt:lpstr>problema</vt:lpstr>
      <vt:lpstr>Solução</vt:lpstr>
      <vt:lpstr>Plantando o futuro</vt:lpstr>
      <vt:lpstr>O sistema</vt:lpstr>
      <vt:lpstr>Mais informações fornecidas pelo sistema agrovida.</vt:lpstr>
      <vt:lpstr>Os benefícios</vt:lpstr>
      <vt:lpstr>resumo</vt:lpstr>
      <vt:lpstr>Vídeo Pitch</vt:lpstr>
      <vt:lpstr>Requisitos do nosso sistema</vt:lpstr>
      <vt:lpstr>Requisitos do nosso sistema</vt:lpstr>
      <vt:lpstr>Requisitos do nosso sistema</vt:lpstr>
      <vt:lpstr>Apresentação do PowerPoint</vt:lpstr>
      <vt:lpstr>Requisitos do nosso sistema</vt:lpstr>
      <vt:lpstr>Requisitos do nosso sistema</vt:lpstr>
      <vt:lpstr>Requisitos do nosso sistema</vt:lpstr>
      <vt:lpstr>Requisitos do nosso sistema</vt:lpstr>
      <vt:lpstr>Requisitos do nosso sistema</vt:lpstr>
      <vt:lpstr>Requisitos do nosso sistema</vt:lpstr>
      <vt:lpstr>Agradecemos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Plantando o futuro</dc:title>
  <dc:creator>Mateus Vinicius da Conceição Silva</dc:creator>
  <cp:lastModifiedBy>Eduardo Toshio Rocha Okubo</cp:lastModifiedBy>
  <cp:revision>28</cp:revision>
  <dcterms:created xsi:type="dcterms:W3CDTF">2023-05-31T21:36:31Z</dcterms:created>
  <dcterms:modified xsi:type="dcterms:W3CDTF">2023-06-07T19:58:42Z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0x010100351A5575037CA941873A40EADBA177FD</vt:lpwstr>
  </property>
</Properties>
</file>